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32" r:id="rId1"/>
  </p:sldMasterIdLst>
  <p:notesMasterIdLst>
    <p:notesMasterId r:id="rId20"/>
  </p:notesMasterIdLst>
  <p:sldIdLst>
    <p:sldId id="256" r:id="rId2"/>
    <p:sldId id="257" r:id="rId3"/>
    <p:sldId id="258" r:id="rId4"/>
    <p:sldId id="271" r:id="rId5"/>
    <p:sldId id="272" r:id="rId6"/>
    <p:sldId id="265" r:id="rId7"/>
    <p:sldId id="261" r:id="rId8"/>
    <p:sldId id="268" r:id="rId9"/>
    <p:sldId id="267" r:id="rId10"/>
    <p:sldId id="259" r:id="rId11"/>
    <p:sldId id="260" r:id="rId12"/>
    <p:sldId id="262" r:id="rId13"/>
    <p:sldId id="263" r:id="rId14"/>
    <p:sldId id="269" r:id="rId15"/>
    <p:sldId id="270" r:id="rId16"/>
    <p:sldId id="274" r:id="rId17"/>
    <p:sldId id="273" r:id="rId18"/>
    <p:sldId id="266" r:id="rId19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81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7C180-FC53-42DF-91CF-D5FD7F9563B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90A22-9E77-4FEE-B79A-10B9FE306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7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90A22-9E77-4FEE-B79A-10B9FE3062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2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415-B143-4A0B-BDD7-DAF8726C707A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AA33-63B3-4C96-BCAD-334410475A7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2461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415-B143-4A0B-BDD7-DAF8726C707A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AA33-63B3-4C96-BCAD-334410475A7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7255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415-B143-4A0B-BDD7-DAF8726C707A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AA33-63B3-4C96-BCAD-334410475A7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9907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415-B143-4A0B-BDD7-DAF8726C707A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AA33-63B3-4C96-BCAD-334410475A7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1775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415-B143-4A0B-BDD7-DAF8726C707A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AA33-63B3-4C96-BCAD-334410475A7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35935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415-B143-4A0B-BDD7-DAF8726C707A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AA33-63B3-4C96-BCAD-334410475A7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9071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415-B143-4A0B-BDD7-DAF8726C707A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AA33-63B3-4C96-BCAD-334410475A7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511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415-B143-4A0B-BDD7-DAF8726C707A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AA33-63B3-4C96-BCAD-334410475A7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95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415-B143-4A0B-BDD7-DAF8726C707A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AA33-63B3-4C96-BCAD-334410475A7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58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415-B143-4A0B-BDD7-DAF8726C707A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AA33-63B3-4C96-BCAD-334410475A7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3677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415-B143-4A0B-BDD7-DAF8726C707A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AA33-63B3-4C96-BCAD-334410475A7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7436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415-B143-4A0B-BDD7-DAF8726C707A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8AA33-63B3-4C96-BCAD-334410475A7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903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1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1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1.pn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12968" cy="333980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7200" dirty="0" smtClean="0"/>
              <a:t> </a:t>
            </a:r>
            <a:r>
              <a:rPr lang="en-US" sz="7200" b="1" dirty="0" smtClean="0"/>
              <a:t>advance life support </a:t>
            </a:r>
            <a:r>
              <a:rPr lang="en-US" sz="7200" dirty="0" smtClean="0"/>
              <a:t>(</a:t>
            </a:r>
            <a:r>
              <a:rPr lang="en-US" sz="7200" dirty="0"/>
              <a:t>A</a:t>
            </a:r>
            <a:r>
              <a:rPr lang="en-US" sz="7200" dirty="0" smtClean="0"/>
              <a:t>LS)</a:t>
            </a:r>
            <a:endParaRPr lang="fa-IR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314375"/>
            <a:ext cx="5936704" cy="163103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fa-IR" dirty="0" smtClean="0">
                <a:solidFill>
                  <a:schemeClr val="tx1"/>
                </a:solidFill>
              </a:rPr>
              <a:t>ارائه از افشین فرهانچی</a:t>
            </a:r>
          </a:p>
          <a:p>
            <a:r>
              <a:rPr lang="fa-IR" dirty="0" smtClean="0">
                <a:solidFill>
                  <a:schemeClr val="tx1"/>
                </a:solidFill>
              </a:rPr>
              <a:t>متخصص بیهوشی و مراقبتهای ویژه</a:t>
            </a:r>
          </a:p>
          <a:p>
            <a:r>
              <a:rPr lang="fa-IR" dirty="0" smtClean="0">
                <a:solidFill>
                  <a:schemeClr val="tx1"/>
                </a:solidFill>
              </a:rPr>
              <a:t>دانشگاه علوم پزشکی همدان (ابن سینا)</a:t>
            </a:r>
          </a:p>
          <a:p>
            <a:endParaRPr lang="fa-IR" dirty="0">
              <a:solidFill>
                <a:schemeClr val="tx1"/>
              </a:solidFill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3326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933056"/>
            <a:ext cx="2079174" cy="23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2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6659"/>
            <a:ext cx="7632848" cy="6554709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2154"/>
            <a:ext cx="6768752" cy="6404464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0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کنترل راه هوائی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LMA</a:t>
            </a:r>
          </a:p>
          <a:p>
            <a:r>
              <a:rPr lang="fa-IR" dirty="0" smtClean="0"/>
              <a:t>لوله گذاری</a:t>
            </a:r>
          </a:p>
          <a:p>
            <a:endParaRPr lang="fa-IR" dirty="0" smtClean="0"/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3630774" cy="302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16832"/>
            <a:ext cx="4885117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7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کریکوتیروتومی</a:t>
            </a:r>
            <a:endParaRPr lang="fa-I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1556792"/>
            <a:ext cx="3007447" cy="518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14" y="1628800"/>
            <a:ext cx="4438650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3056"/>
            <a:ext cx="3744416" cy="280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2360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4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دسترسی وریدی و سرم تراپی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dirty="0" smtClean="0">
                <a:cs typeface="B Badr" pitchFamily="2" charset="-78"/>
              </a:rPr>
              <a:t>اهداف </a:t>
            </a:r>
            <a:r>
              <a:rPr lang="fa-IR" dirty="0">
                <a:cs typeface="B Badr" pitchFamily="2" charset="-78"/>
              </a:rPr>
              <a:t>وانواع </a:t>
            </a:r>
            <a:r>
              <a:rPr lang="fa-IR" dirty="0" smtClean="0">
                <a:cs typeface="B Badr" pitchFamily="2" charset="-78"/>
              </a:rPr>
              <a:t>دسترسي: </a:t>
            </a:r>
            <a:r>
              <a:rPr lang="fa-IR" dirty="0">
                <a:cs typeface="B Badr" pitchFamily="2" charset="-78"/>
              </a:rPr>
              <a:t>محيطي و مركزي</a:t>
            </a:r>
          </a:p>
          <a:p>
            <a:pPr marL="0" indent="0" algn="just" rtl="1">
              <a:buNone/>
            </a:pPr>
            <a:r>
              <a:rPr lang="fa-IR" dirty="0">
                <a:cs typeface="B Badr" pitchFamily="2" charset="-78"/>
              </a:rPr>
              <a:t>انواع تكنيك هاي </a:t>
            </a:r>
            <a:r>
              <a:rPr lang="fa-IR" dirty="0" smtClean="0">
                <a:cs typeface="B Badr" pitchFamily="2" charset="-78"/>
              </a:rPr>
              <a:t>كانولاسيون: </a:t>
            </a:r>
            <a:endParaRPr lang="fa-IR" dirty="0">
              <a:cs typeface="B Badr" pitchFamily="2" charset="-78"/>
            </a:endParaRPr>
          </a:p>
          <a:p>
            <a:pPr marL="514350" indent="-514350" algn="just" rtl="1">
              <a:buFont typeface="+mj-lt"/>
              <a:buAutoNum type="arabicPeriod"/>
            </a:pPr>
            <a:r>
              <a:rPr lang="fa-IR" dirty="0">
                <a:cs typeface="B Badr" pitchFamily="2" charset="-78"/>
              </a:rPr>
              <a:t>سوزن تو خالي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fa-IR" dirty="0">
                <a:cs typeface="B Badr" pitchFamily="2" charset="-78"/>
              </a:rPr>
              <a:t>كاتترپلاستيكي روي سوزن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fa-IR" dirty="0">
                <a:cs typeface="B Badr" pitchFamily="2" charset="-78"/>
              </a:rPr>
              <a:t>كاتترپلاستيكي داخل سوزن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fa-IR" dirty="0">
                <a:cs typeface="B Badr" pitchFamily="2" charset="-78"/>
              </a:rPr>
              <a:t>كاتتر پلاستيكي با تكنيك سيم </a:t>
            </a:r>
            <a:r>
              <a:rPr lang="fa-IR" dirty="0" smtClean="0">
                <a:cs typeface="B Badr" pitchFamily="2" charset="-78"/>
              </a:rPr>
              <a:t>هادي  </a:t>
            </a:r>
            <a:r>
              <a:rPr lang="en-US" dirty="0">
                <a:cs typeface="B Badr" pitchFamily="2" charset="-78"/>
              </a:rPr>
              <a:t>J wire</a:t>
            </a:r>
          </a:p>
          <a:p>
            <a:pPr marL="0" indent="0" algn="just" rtl="1">
              <a:buNone/>
            </a:pPr>
            <a:r>
              <a:rPr lang="fa-IR" dirty="0" smtClean="0">
                <a:cs typeface="B Badr" pitchFamily="2" charset="-78"/>
              </a:rPr>
              <a:t>سرم ها: نرمال سالین</a:t>
            </a:r>
            <a:endParaRPr lang="fa-IR" dirty="0">
              <a:cs typeface="B Badr" pitchFamily="2" charset="-78"/>
            </a:endParaRPr>
          </a:p>
          <a:p>
            <a:pPr algn="just" rtl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4868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0" y="4293096"/>
            <a:ext cx="2135675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8155572" cy="6126163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842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1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4464496" cy="44644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83" y="2708920"/>
            <a:ext cx="5514588" cy="413594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5"/>
            <a:ext cx="9082920" cy="537321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9298" y="5909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5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3" y="188640"/>
            <a:ext cx="8462799" cy="6488132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817240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تقسیم بندی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BLS</a:t>
            </a:r>
          </a:p>
          <a:p>
            <a:r>
              <a:rPr lang="en-US" sz="6600" dirty="0" smtClean="0">
                <a:solidFill>
                  <a:srgbClr val="FF0000"/>
                </a:solidFill>
              </a:rPr>
              <a:t>ALS</a:t>
            </a:r>
            <a:endParaRPr lang="en-US" sz="80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PLS</a:t>
            </a:r>
          </a:p>
          <a:p>
            <a:r>
              <a:rPr lang="fa-IR" dirty="0" smtClean="0"/>
              <a:t>احیا در موارد خاص و خفگی</a:t>
            </a:r>
          </a:p>
          <a:p>
            <a:r>
              <a:rPr lang="fa-IR" dirty="0" smtClean="0"/>
              <a:t>مدیریت و رهبری احیا</a:t>
            </a:r>
          </a:p>
          <a:p>
            <a:r>
              <a:rPr lang="fa-IR" dirty="0" smtClean="0"/>
              <a:t>مسائل قانونی و اخلاقی در احیا</a:t>
            </a:r>
          </a:p>
          <a:p>
            <a:endParaRPr lang="fa-IR" dirty="0" smtClean="0"/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488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5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161778"/>
            <a:ext cx="1895475" cy="443557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6480720" cy="6858000"/>
          </a:xfr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4288" y="11663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1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4368" y="404664"/>
            <a:ext cx="609600" cy="609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1846"/>
            <a:ext cx="2531204" cy="66245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8640"/>
            <a:ext cx="2785333" cy="641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8640"/>
            <a:ext cx="4339220" cy="31531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24321"/>
            <a:ext cx="6636963" cy="333124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5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شوک و کاردیوورژن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a-IR" dirty="0" smtClean="0"/>
              <a:t>شرایط شوک دادن:</a:t>
            </a:r>
          </a:p>
          <a:p>
            <a:pPr marL="914400" lvl="1" indent="-514350">
              <a:buFont typeface="+mj-lt"/>
              <a:buAutoNum type="arabicPeriod"/>
            </a:pPr>
            <a:r>
              <a:rPr lang="fa-IR" dirty="0" smtClean="0"/>
              <a:t>روشن کردن دستگاه و مطمئن بودن از شارژ داشتن دستگاه</a:t>
            </a:r>
          </a:p>
          <a:p>
            <a:pPr marL="914400" lvl="1" indent="-514350">
              <a:buFont typeface="+mj-lt"/>
              <a:buAutoNum type="arabicPeriod"/>
            </a:pPr>
            <a:r>
              <a:rPr lang="fa-IR" dirty="0" smtClean="0"/>
              <a:t>قرار دادن دستگاه روی ليد پدل</a:t>
            </a:r>
          </a:p>
          <a:p>
            <a:pPr marL="914400" lvl="1" indent="-514350">
              <a:buFont typeface="+mj-lt"/>
              <a:buAutoNum type="arabicPeriod"/>
            </a:pPr>
            <a:r>
              <a:rPr lang="fa-IR" dirty="0" smtClean="0"/>
              <a:t>قرار دادن پدل روی سينه بيمار </a:t>
            </a:r>
          </a:p>
          <a:p>
            <a:pPr marL="914400" lvl="1" indent="-514350">
              <a:buFont typeface="+mj-lt"/>
              <a:buAutoNum type="arabicPeriod"/>
            </a:pPr>
            <a:r>
              <a:rPr lang="fa-IR" dirty="0" smtClean="0"/>
              <a:t>گذاشتن تشخيص بر اساس مونيتور </a:t>
            </a:r>
          </a:p>
          <a:p>
            <a:pPr marL="914400" lvl="1" indent="-514350">
              <a:buFont typeface="+mj-lt"/>
              <a:buAutoNum type="arabicPeriod"/>
            </a:pPr>
            <a:r>
              <a:rPr lang="fa-IR" dirty="0" smtClean="0"/>
              <a:t>تنظيم درجه شوک</a:t>
            </a:r>
          </a:p>
          <a:p>
            <a:pPr marL="914400" lvl="1" indent="-514350">
              <a:buFont typeface="+mj-lt"/>
              <a:buAutoNum type="arabicPeriod"/>
            </a:pPr>
            <a:r>
              <a:rPr lang="fa-IR" dirty="0" smtClean="0"/>
              <a:t>شارژ کردن دستگاه</a:t>
            </a:r>
          </a:p>
          <a:p>
            <a:pPr marL="914400" lvl="1" indent="-514350">
              <a:buFont typeface="+mj-lt"/>
              <a:buAutoNum type="arabicPeriod"/>
            </a:pPr>
            <a:r>
              <a:rPr lang="fa-IR" dirty="0" smtClean="0"/>
              <a:t>ژل زدن روی پدل</a:t>
            </a:r>
          </a:p>
          <a:p>
            <a:pPr marL="914400" lvl="1" indent="-514350">
              <a:buFont typeface="+mj-lt"/>
              <a:buAutoNum type="arabicPeriod"/>
            </a:pPr>
            <a:r>
              <a:rPr lang="fa-IR" dirty="0" smtClean="0"/>
              <a:t>فشردن پدل به سينه: استرنوم  و آپکس</a:t>
            </a:r>
          </a:p>
          <a:p>
            <a:pPr marL="914400" lvl="1" indent="-514350">
              <a:buFont typeface="+mj-lt"/>
              <a:buAutoNum type="arabicPeriod"/>
            </a:pPr>
            <a:r>
              <a:rPr lang="fa-IR" dirty="0" smtClean="0"/>
              <a:t>دشارژ کردن دستگاه</a:t>
            </a:r>
          </a:p>
          <a:p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4868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05155"/>
            <a:ext cx="2734161" cy="2047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805977"/>
            <a:ext cx="3122159" cy="207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6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fa-IR" dirty="0" smtClean="0"/>
              <a:t>علت های ایست قلبی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0" lvl="2" indent="-457200" algn="l" rtl="0">
              <a:buFont typeface="+mj-lt"/>
              <a:buAutoNum type="arabicPeriod"/>
            </a:pPr>
            <a:r>
              <a:rPr lang="en-US" dirty="0" err="1" smtClean="0">
                <a:solidFill>
                  <a:srgbClr val="00B050"/>
                </a:solidFill>
              </a:rPr>
              <a:t>Hypovolemia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</a:p>
          <a:p>
            <a:pPr marL="1371600" lvl="2" indent="-457200" algn="l" rtl="0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Hypoxia </a:t>
            </a:r>
          </a:p>
          <a:p>
            <a:pPr marL="1371600" lvl="2" indent="-457200" algn="l" rtl="0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Hydrogen ion (acidosis) </a:t>
            </a:r>
          </a:p>
          <a:p>
            <a:pPr marL="1371600" lvl="2" indent="-457200" algn="l" rtl="0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Hyperkalemia (preexisting) </a:t>
            </a:r>
          </a:p>
          <a:p>
            <a:pPr marL="1371600" lvl="2" indent="-457200" algn="l" rtl="0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Hypothermia </a:t>
            </a:r>
          </a:p>
          <a:p>
            <a:pPr marL="3657600" lvl="7" indent="-457200" algn="l" rtl="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Tablets/toxins overdose </a:t>
            </a:r>
          </a:p>
          <a:p>
            <a:pPr marL="3657600" lvl="7" indent="-457200" algn="l" rtl="0"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</a:rPr>
              <a:t>Tamponade</a:t>
            </a:r>
            <a:r>
              <a:rPr lang="en-US" sz="2400" dirty="0" smtClean="0">
                <a:solidFill>
                  <a:srgbClr val="FF0000"/>
                </a:solidFill>
              </a:rPr>
              <a:t>, cardiac </a:t>
            </a:r>
          </a:p>
          <a:p>
            <a:pPr marL="3657600" lvl="7" indent="-457200" algn="l" rtl="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Tension pneumothorax </a:t>
            </a:r>
          </a:p>
          <a:p>
            <a:pPr marL="3657600" lvl="7" indent="-457200" algn="l" rtl="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Thrombosis, coronary </a:t>
            </a:r>
          </a:p>
          <a:p>
            <a:pPr marL="3657600" lvl="7" indent="-457200" algn="l" rtl="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Thrombosis, pulmonary embolism </a:t>
            </a:r>
          </a:p>
          <a:p>
            <a:pPr marL="514350" indent="-514350" algn="l" rtl="0">
              <a:buFont typeface="+mj-lt"/>
              <a:buAutoNum type="arabicPeriod"/>
            </a:pPr>
            <a:endParaRPr lang="fa-IR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en-US" b="1" dirty="0" err="1">
                <a:solidFill>
                  <a:srgbClr val="00B050"/>
                </a:solidFill>
              </a:rPr>
              <a:t>Hypovolemia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  <a:p>
            <a:pPr marL="0" indent="0" algn="ctr" rtl="0">
              <a:buNone/>
            </a:pPr>
            <a:r>
              <a:rPr lang="en-US" dirty="0"/>
              <a:t>Assess: Collapsed vasculature </a:t>
            </a:r>
          </a:p>
          <a:p>
            <a:pPr marL="0" indent="0" algn="ctr" rtl="0">
              <a:buNone/>
            </a:pPr>
            <a:r>
              <a:rPr lang="en-US" dirty="0" err="1">
                <a:solidFill>
                  <a:srgbClr val="FF0000"/>
                </a:solidFill>
              </a:rPr>
              <a:t>Tx</a:t>
            </a:r>
            <a:r>
              <a:rPr lang="en-US" dirty="0">
                <a:solidFill>
                  <a:srgbClr val="FF0000"/>
                </a:solidFill>
              </a:rPr>
              <a:t>: Fluids </a:t>
            </a:r>
          </a:p>
          <a:p>
            <a:pPr algn="l" rtl="0"/>
            <a:r>
              <a:rPr lang="en-US" b="1" dirty="0">
                <a:solidFill>
                  <a:srgbClr val="00B050"/>
                </a:solidFill>
              </a:rPr>
              <a:t>Hypoxia </a:t>
            </a:r>
          </a:p>
          <a:p>
            <a:pPr marL="0" indent="0" algn="ctr" rtl="0">
              <a:buNone/>
            </a:pPr>
            <a:r>
              <a:rPr lang="en-US" dirty="0"/>
              <a:t>Assess: Airway, cyanosis, ABGs </a:t>
            </a:r>
          </a:p>
          <a:p>
            <a:pPr marL="0" indent="0" algn="ctr" rtl="0">
              <a:buNone/>
            </a:pPr>
            <a:r>
              <a:rPr lang="en-US" dirty="0" err="1">
                <a:solidFill>
                  <a:srgbClr val="FF0000"/>
                </a:solidFill>
              </a:rPr>
              <a:t>Tx</a:t>
            </a:r>
            <a:r>
              <a:rPr lang="en-US" dirty="0">
                <a:solidFill>
                  <a:srgbClr val="FF0000"/>
                </a:solidFill>
              </a:rPr>
              <a:t>: Oxygen, ventilation </a:t>
            </a:r>
          </a:p>
          <a:p>
            <a:pPr algn="l" rtl="0"/>
            <a:r>
              <a:rPr lang="en-US" b="1" dirty="0">
                <a:solidFill>
                  <a:srgbClr val="00B050"/>
                </a:solidFill>
              </a:rPr>
              <a:t>Hydrogen ion (acidosis) </a:t>
            </a:r>
          </a:p>
          <a:p>
            <a:pPr marL="0" indent="0" algn="ctr" rtl="0">
              <a:buNone/>
            </a:pPr>
            <a:r>
              <a:rPr lang="en-US" dirty="0"/>
              <a:t>Assess: Diabetic patient, ABGs </a:t>
            </a:r>
          </a:p>
          <a:p>
            <a:pPr marL="0" indent="0" algn="ctr" rtl="0">
              <a:buNone/>
            </a:pPr>
            <a:r>
              <a:rPr lang="en-US" dirty="0" err="1">
                <a:solidFill>
                  <a:srgbClr val="FF0000"/>
                </a:solidFill>
              </a:rPr>
              <a:t>Tx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Bicarb</a:t>
            </a:r>
            <a:r>
              <a:rPr lang="en-US" dirty="0">
                <a:solidFill>
                  <a:srgbClr val="FF0000"/>
                </a:solidFill>
              </a:rPr>
              <a:t> 1 </a:t>
            </a:r>
            <a:r>
              <a:rPr lang="en-US" dirty="0" err="1">
                <a:solidFill>
                  <a:srgbClr val="FF0000"/>
                </a:solidFill>
              </a:rPr>
              <a:t>mEq</a:t>
            </a:r>
            <a:r>
              <a:rPr lang="en-US" dirty="0">
                <a:solidFill>
                  <a:srgbClr val="FF0000"/>
                </a:solidFill>
              </a:rPr>
              <a:t>/kg, hyperventilation </a:t>
            </a:r>
          </a:p>
          <a:p>
            <a:pPr algn="l" rtl="0"/>
            <a:r>
              <a:rPr lang="en-US" b="1" dirty="0" smtClean="0">
                <a:solidFill>
                  <a:srgbClr val="00B050"/>
                </a:solidFill>
              </a:rPr>
              <a:t>Hyperkalemia</a:t>
            </a:r>
          </a:p>
          <a:p>
            <a:pPr marL="0" indent="0" algn="ctr" rtl="0">
              <a:buNone/>
            </a:pPr>
            <a:r>
              <a:rPr lang="en-US" dirty="0" smtClean="0"/>
              <a:t>Assess: Renal patient, EKG, serum K level </a:t>
            </a:r>
          </a:p>
          <a:p>
            <a:pPr marL="0" indent="0" algn="ctr" rtl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Tx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Bicarb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CaCl</a:t>
            </a:r>
            <a:r>
              <a:rPr lang="en-US" u="sng" dirty="0">
                <a:solidFill>
                  <a:srgbClr val="FF0000"/>
                </a:solidFill>
              </a:rPr>
              <a:t>, albuterol neb</a:t>
            </a:r>
            <a:r>
              <a:rPr lang="en-US" dirty="0">
                <a:solidFill>
                  <a:srgbClr val="FF0000"/>
                </a:solidFill>
              </a:rPr>
              <a:t>, insulin/glucose, dialysis, diuresis</a:t>
            </a:r>
            <a:r>
              <a:rPr lang="en-US" u="sng" dirty="0">
                <a:solidFill>
                  <a:srgbClr val="FF0000"/>
                </a:solidFill>
              </a:rPr>
              <a:t>, </a:t>
            </a:r>
            <a:r>
              <a:rPr lang="en-US" u="sng" dirty="0" err="1">
                <a:solidFill>
                  <a:srgbClr val="FF0000"/>
                </a:solidFill>
              </a:rPr>
              <a:t>kayexalate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</a:p>
          <a:p>
            <a:pPr algn="l" rtl="0"/>
            <a:r>
              <a:rPr lang="en-US" b="1" dirty="0">
                <a:solidFill>
                  <a:srgbClr val="00B050"/>
                </a:solidFill>
              </a:rPr>
              <a:t>Hypothermia </a:t>
            </a:r>
          </a:p>
          <a:p>
            <a:pPr marL="0" indent="0" algn="ctr" rtl="0">
              <a:buNone/>
            </a:pPr>
            <a:r>
              <a:rPr lang="en-US" dirty="0"/>
              <a:t>Assess: Core temperature </a:t>
            </a:r>
          </a:p>
          <a:p>
            <a:pPr marL="0" indent="0" algn="ctr" rtl="0">
              <a:buNone/>
            </a:pPr>
            <a:r>
              <a:rPr lang="en-US" dirty="0" err="1">
                <a:solidFill>
                  <a:srgbClr val="FF0000"/>
                </a:solidFill>
              </a:rPr>
              <a:t>Tx</a:t>
            </a:r>
            <a:r>
              <a:rPr lang="en-US" dirty="0">
                <a:solidFill>
                  <a:srgbClr val="FF0000"/>
                </a:solidFill>
              </a:rPr>
              <a:t>: Hypothermia Algorithm 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1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92688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en-US" b="1" dirty="0">
                <a:solidFill>
                  <a:srgbClr val="FF0000"/>
                </a:solidFill>
              </a:rPr>
              <a:t>Tablets/toxins overdose </a:t>
            </a:r>
          </a:p>
          <a:p>
            <a:pPr marL="0" indent="0" algn="ctr" rtl="0">
              <a:buNone/>
            </a:pPr>
            <a:r>
              <a:rPr lang="en-US" dirty="0"/>
              <a:t>Assess: </a:t>
            </a:r>
            <a:r>
              <a:rPr lang="en-US" dirty="0" err="1"/>
              <a:t>Hx</a:t>
            </a:r>
            <a:r>
              <a:rPr lang="en-US" dirty="0"/>
              <a:t> of medications, drug use </a:t>
            </a:r>
          </a:p>
          <a:p>
            <a:pPr marL="0" indent="0" algn="ctr" rtl="0">
              <a:buNone/>
            </a:pPr>
            <a:r>
              <a:rPr lang="en-US" dirty="0" err="1">
                <a:solidFill>
                  <a:srgbClr val="00B050"/>
                </a:solidFill>
              </a:rPr>
              <a:t>Tx</a:t>
            </a:r>
            <a:r>
              <a:rPr lang="en-US" dirty="0">
                <a:solidFill>
                  <a:srgbClr val="00B050"/>
                </a:solidFill>
              </a:rPr>
              <a:t>: Treat accordingly </a:t>
            </a:r>
          </a:p>
          <a:p>
            <a:pPr algn="l" rtl="0"/>
            <a:r>
              <a:rPr lang="en-US" b="1" dirty="0" err="1">
                <a:solidFill>
                  <a:srgbClr val="FF0000"/>
                </a:solidFill>
              </a:rPr>
              <a:t>Tamponade</a:t>
            </a:r>
            <a:r>
              <a:rPr lang="en-US" b="1" dirty="0">
                <a:solidFill>
                  <a:srgbClr val="FF0000"/>
                </a:solidFill>
              </a:rPr>
              <a:t>, cardiac </a:t>
            </a:r>
          </a:p>
          <a:p>
            <a:pPr marL="0" indent="0" algn="ctr" rtl="0">
              <a:buNone/>
            </a:pPr>
            <a:r>
              <a:rPr lang="en-US" dirty="0"/>
              <a:t>Assess: No pulse w/ CPR, JVD, narrow pulse pressure prior to arrest </a:t>
            </a:r>
          </a:p>
          <a:p>
            <a:pPr marL="0" indent="0" algn="ctr" rtl="0">
              <a:buNone/>
            </a:pPr>
            <a:r>
              <a:rPr lang="en-US" dirty="0" err="1">
                <a:solidFill>
                  <a:srgbClr val="00B050"/>
                </a:solidFill>
              </a:rPr>
              <a:t>Tx</a:t>
            </a:r>
            <a:r>
              <a:rPr lang="en-US" dirty="0">
                <a:solidFill>
                  <a:srgbClr val="00B050"/>
                </a:solidFill>
              </a:rPr>
              <a:t>: </a:t>
            </a:r>
            <a:r>
              <a:rPr lang="en-US" dirty="0" err="1">
                <a:solidFill>
                  <a:srgbClr val="00B050"/>
                </a:solidFill>
              </a:rPr>
              <a:t>Pericardiocentesis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  <a:p>
            <a:pPr algn="l" rtl="0"/>
            <a:r>
              <a:rPr lang="en-US" b="1" dirty="0">
                <a:solidFill>
                  <a:srgbClr val="FF0000"/>
                </a:solidFill>
              </a:rPr>
              <a:t>Tension pneumothorax </a:t>
            </a:r>
          </a:p>
          <a:p>
            <a:pPr marL="0" indent="0" algn="ctr" rtl="0">
              <a:buNone/>
            </a:pPr>
            <a:r>
              <a:rPr lang="en-US" dirty="0"/>
              <a:t>Assess: No pulse w/ CPR, JVD, tracheal deviation </a:t>
            </a:r>
          </a:p>
          <a:p>
            <a:pPr marL="0" indent="0" algn="ctr" rtl="0">
              <a:buNone/>
            </a:pPr>
            <a:r>
              <a:rPr lang="en-US" dirty="0" err="1">
                <a:solidFill>
                  <a:srgbClr val="00B050"/>
                </a:solidFill>
              </a:rPr>
              <a:t>Tx</a:t>
            </a:r>
            <a:r>
              <a:rPr lang="en-US" dirty="0">
                <a:solidFill>
                  <a:srgbClr val="00B050"/>
                </a:solidFill>
              </a:rPr>
              <a:t>: Needle </a:t>
            </a:r>
            <a:r>
              <a:rPr lang="en-US" dirty="0" err="1">
                <a:solidFill>
                  <a:srgbClr val="00B050"/>
                </a:solidFill>
              </a:rPr>
              <a:t>thoracostomy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  <a:p>
            <a:pPr algn="l" rtl="0"/>
            <a:r>
              <a:rPr lang="en-US" b="1" dirty="0">
                <a:solidFill>
                  <a:srgbClr val="FF0000"/>
                </a:solidFill>
              </a:rPr>
              <a:t>Thrombosis, coronary </a:t>
            </a:r>
          </a:p>
          <a:p>
            <a:pPr marL="0" indent="0" algn="ctr" rtl="0">
              <a:buNone/>
            </a:pPr>
            <a:r>
              <a:rPr lang="en-US" dirty="0"/>
              <a:t>Assess: History, EKG </a:t>
            </a:r>
          </a:p>
          <a:p>
            <a:pPr marL="0" indent="0" algn="ctr" rtl="0">
              <a:buNone/>
            </a:pPr>
            <a:r>
              <a:rPr lang="en-US" dirty="0" err="1">
                <a:solidFill>
                  <a:srgbClr val="00B050"/>
                </a:solidFill>
              </a:rPr>
              <a:t>Tx</a:t>
            </a:r>
            <a:r>
              <a:rPr lang="en-US" dirty="0">
                <a:solidFill>
                  <a:srgbClr val="00B050"/>
                </a:solidFill>
              </a:rPr>
              <a:t>: Acute Coronary Syndrome algorithm </a:t>
            </a:r>
          </a:p>
          <a:p>
            <a:pPr algn="l" rtl="0"/>
            <a:r>
              <a:rPr lang="en-US" b="1" dirty="0">
                <a:solidFill>
                  <a:srgbClr val="FF0000"/>
                </a:solidFill>
              </a:rPr>
              <a:t>Thrombosis, pulmonary embolism </a:t>
            </a:r>
          </a:p>
          <a:p>
            <a:pPr marL="0" indent="0" algn="ctr" rtl="0">
              <a:buNone/>
            </a:pPr>
            <a:r>
              <a:rPr lang="en-US" dirty="0"/>
              <a:t>Assess: No pulse w/ CPR, JVD </a:t>
            </a:r>
          </a:p>
          <a:p>
            <a:pPr marL="0" indent="0" algn="ctr" rtl="0">
              <a:buNone/>
            </a:pPr>
            <a:r>
              <a:rPr lang="en-US" dirty="0" err="1">
                <a:solidFill>
                  <a:srgbClr val="00B050"/>
                </a:solidFill>
              </a:rPr>
              <a:t>Tx</a:t>
            </a:r>
            <a:r>
              <a:rPr lang="en-US" dirty="0">
                <a:solidFill>
                  <a:srgbClr val="00B050"/>
                </a:solidFill>
              </a:rPr>
              <a:t>: </a:t>
            </a:r>
            <a:r>
              <a:rPr lang="en-US" dirty="0" err="1">
                <a:solidFill>
                  <a:srgbClr val="00B050"/>
                </a:solidFill>
              </a:rPr>
              <a:t>Thrombolytics</a:t>
            </a:r>
            <a:r>
              <a:rPr lang="en-US" dirty="0">
                <a:solidFill>
                  <a:srgbClr val="00B050"/>
                </a:solidFill>
              </a:rPr>
              <a:t>, surgery</a:t>
            </a:r>
          </a:p>
          <a:p>
            <a:pPr algn="l" rtl="0"/>
            <a:endParaRPr lang="en-US" dirty="0"/>
          </a:p>
          <a:p>
            <a:pPr rtl="0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4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</TotalTime>
  <Words>338</Words>
  <Application>Microsoft Office PowerPoint</Application>
  <PresentationFormat>On-screen Show (4:3)</PresentationFormat>
  <Paragraphs>76</Paragraphs>
  <Slides>18</Slides>
  <Notes>1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 advance life support (ALS)</vt:lpstr>
      <vt:lpstr>تقسیم بندی</vt:lpstr>
      <vt:lpstr>PowerPoint Presentation</vt:lpstr>
      <vt:lpstr>PowerPoint Presentation</vt:lpstr>
      <vt:lpstr>PowerPoint Presentation</vt:lpstr>
      <vt:lpstr>شوک و کاردیوورژن</vt:lpstr>
      <vt:lpstr>علت های ایست قلبی</vt:lpstr>
      <vt:lpstr>PowerPoint Presentation</vt:lpstr>
      <vt:lpstr>PowerPoint Presentation</vt:lpstr>
      <vt:lpstr>PowerPoint Presentation</vt:lpstr>
      <vt:lpstr>PowerPoint Presentation</vt:lpstr>
      <vt:lpstr>کنترل راه هوائی</vt:lpstr>
      <vt:lpstr>کریکوتیروتومی</vt:lpstr>
      <vt:lpstr>دسترسی وریدی و سرم تراپی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advance life support (ALS)</dc:title>
  <dc:creator>HotelKhorshid</dc:creator>
  <cp:lastModifiedBy>aftab</cp:lastModifiedBy>
  <cp:revision>25</cp:revision>
  <dcterms:created xsi:type="dcterms:W3CDTF">2020-09-10T13:20:38Z</dcterms:created>
  <dcterms:modified xsi:type="dcterms:W3CDTF">2022-08-15T17:25:09Z</dcterms:modified>
</cp:coreProperties>
</file>